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4" r:id="rId5"/>
    <p:sldId id="26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-15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5121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52916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2895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69244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988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6790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20623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33418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74594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4960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3008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64DB3-560F-467D-9585-7943CA646CBC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34BC4-6340-463C-87C2-07C807251B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08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964" y="2780145"/>
            <a:ext cx="9966036" cy="3519055"/>
          </a:xfrm>
        </p:spPr>
        <p:txBody>
          <a:bodyPr>
            <a:normAutofit fontScale="92500" lnSpcReduction="20000"/>
          </a:bodyPr>
          <a:lstStyle/>
          <a:p>
            <a:pPr lvl="0" algn="l"/>
            <a:r>
              <a:rPr lang="en-GB" sz="2800" b="1" dirty="0" smtClean="0"/>
              <a:t>Units:</a:t>
            </a:r>
          </a:p>
          <a:p>
            <a:pPr marL="514350" lvl="0" indent="-514350" algn="l">
              <a:buAutoNum type="arabicPeriod"/>
            </a:pPr>
            <a:r>
              <a:rPr lang="en-GB" sz="2800" b="1" dirty="0" smtClean="0">
                <a:solidFill>
                  <a:schemeClr val="accent5"/>
                </a:solidFill>
              </a:rPr>
              <a:t>Interpreting and Presenting Information </a:t>
            </a:r>
            <a:r>
              <a:rPr lang="en-GB" sz="2800" dirty="0" smtClean="0"/>
              <a:t>--        3 credits at Level 3</a:t>
            </a:r>
          </a:p>
          <a:p>
            <a:pPr lvl="0" algn="l"/>
            <a:r>
              <a:rPr lang="en-GB" sz="2800" dirty="0"/>
              <a:t> </a:t>
            </a:r>
            <a:r>
              <a:rPr lang="en-GB" sz="2800" dirty="0" smtClean="0"/>
              <a:t>       ( Data )</a:t>
            </a:r>
          </a:p>
          <a:p>
            <a:pPr algn="l"/>
            <a:endParaRPr lang="en-GB" sz="2800" b="1" dirty="0" smtClean="0"/>
          </a:p>
          <a:p>
            <a:pPr algn="l"/>
            <a:r>
              <a:rPr lang="en-GB" sz="2800" b="1" dirty="0" smtClean="0"/>
              <a:t>2.</a:t>
            </a:r>
            <a:r>
              <a:rPr lang="en-GB" sz="2800" b="1" dirty="0" smtClean="0">
                <a:solidFill>
                  <a:srgbClr val="C00000"/>
                </a:solidFill>
              </a:rPr>
              <a:t>     Calculation                                                      </a:t>
            </a:r>
            <a:r>
              <a:rPr lang="en-GB" sz="2800" dirty="0" smtClean="0"/>
              <a:t>--      </a:t>
            </a:r>
            <a:r>
              <a:rPr lang="en-GB" sz="2800" dirty="0"/>
              <a:t>3 credits at Level 3</a:t>
            </a:r>
          </a:p>
          <a:p>
            <a:pPr algn="l"/>
            <a:r>
              <a:rPr lang="en-GB" sz="2800" dirty="0"/>
              <a:t> </a:t>
            </a:r>
            <a:r>
              <a:rPr lang="en-GB" sz="2800" dirty="0" smtClean="0"/>
              <a:t>                                                                                   ____________________</a:t>
            </a:r>
          </a:p>
          <a:p>
            <a:pPr algn="l"/>
            <a:r>
              <a:rPr lang="en-GB" sz="2800" dirty="0"/>
              <a:t>	</a:t>
            </a:r>
            <a:r>
              <a:rPr lang="en-GB" sz="2800" dirty="0" smtClean="0"/>
              <a:t>					            =       6 Credits</a:t>
            </a:r>
            <a:endParaRPr lang="en-GB" sz="2800" dirty="0"/>
          </a:p>
          <a:p>
            <a:r>
              <a:rPr lang="en-GB" dirty="0"/>
              <a:t> </a:t>
            </a:r>
            <a:r>
              <a:rPr lang="en-GB" dirty="0" smtClean="0"/>
              <a:t>                                                                                               ________________________</a:t>
            </a:r>
            <a:endParaRPr lang="en-GB" dirty="0"/>
          </a:p>
          <a:p>
            <a:r>
              <a:rPr lang="en-GB" dirty="0" smtClean="0"/>
              <a:t>  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33750" y="1600023"/>
            <a:ext cx="9144000" cy="84974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Application of </a:t>
            </a:r>
            <a:r>
              <a:rPr lang="en-GB" dirty="0" smtClean="0"/>
              <a:t>Number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dirty="0" smtClean="0">
                <a:solidFill>
                  <a:srgbClr val="FF0000"/>
                </a:solidFill>
              </a:rPr>
              <a:t>https</a:t>
            </a:r>
            <a:r>
              <a:rPr lang="en-US" dirty="0" smtClean="0">
                <a:solidFill>
                  <a:srgbClr val="FF0000"/>
                </a:solidFill>
              </a:rPr>
              <a:t>://www.maturskiradovi.net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 descr="Skip count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45600" y="214308"/>
            <a:ext cx="2632363" cy="216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4776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527" y="895927"/>
            <a:ext cx="11139055" cy="5281036"/>
          </a:xfrm>
        </p:spPr>
        <p:txBody>
          <a:bodyPr>
            <a:normAutofit/>
          </a:bodyPr>
          <a:lstStyle/>
          <a:p>
            <a:pPr lvl="0"/>
            <a:r>
              <a:rPr lang="en-GB" dirty="0" smtClean="0"/>
              <a:t>All Class work and Homework done by you to be uploaded in relevant areas.</a:t>
            </a:r>
          </a:p>
          <a:p>
            <a:endParaRPr lang="en-GB" dirty="0" smtClean="0"/>
          </a:p>
          <a:p>
            <a:r>
              <a:rPr lang="en-GB" dirty="0" smtClean="0"/>
              <a:t> ‘</a:t>
            </a:r>
            <a:r>
              <a:rPr lang="en-GB" b="1" dirty="0" smtClean="0">
                <a:solidFill>
                  <a:schemeClr val="accent5"/>
                </a:solidFill>
              </a:rPr>
              <a:t>DATA Interpretation</a:t>
            </a:r>
            <a:r>
              <a:rPr lang="en-GB" dirty="0" smtClean="0"/>
              <a:t>’ work to be  submitted in Teams-OneNote at end of each topic/week </a:t>
            </a:r>
          </a:p>
          <a:p>
            <a:r>
              <a:rPr lang="en-GB" dirty="0" smtClean="0"/>
              <a:t>A Data Project to be completed and submitted in Teams-OneNote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‘</a:t>
            </a:r>
            <a:r>
              <a:rPr lang="en-GB" b="1" dirty="0" smtClean="0">
                <a:solidFill>
                  <a:srgbClr val="C00000"/>
                </a:solidFill>
              </a:rPr>
              <a:t>Calculation</a:t>
            </a:r>
            <a:r>
              <a:rPr lang="en-GB" dirty="0" smtClean="0"/>
              <a:t>’ unit will be recorded on online platform- Diagosticquestions.com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83673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/>
            <a:r>
              <a:rPr lang="en-GB" sz="3200" b="1" dirty="0">
                <a:solidFill>
                  <a:schemeClr val="accent5"/>
                </a:solidFill>
              </a:rPr>
              <a:t>In class </a:t>
            </a:r>
            <a:r>
              <a:rPr lang="en-GB" sz="3200" b="1" dirty="0" smtClean="0">
                <a:solidFill>
                  <a:schemeClr val="accent5"/>
                </a:solidFill>
              </a:rPr>
              <a:t>work- solve problems</a:t>
            </a:r>
          </a:p>
          <a:p>
            <a:pPr marL="342900" lvl="0" indent="-342900"/>
            <a:r>
              <a:rPr lang="en-GB" sz="3200" b="1" dirty="0" smtClean="0">
                <a:solidFill>
                  <a:schemeClr val="accent5"/>
                </a:solidFill>
              </a:rPr>
              <a:t>Drawing of Graphs</a:t>
            </a:r>
          </a:p>
          <a:p>
            <a:pPr marL="342900" lvl="0" indent="-342900"/>
            <a:r>
              <a:rPr lang="en-GB" sz="3200" b="1" dirty="0" smtClean="0">
                <a:solidFill>
                  <a:schemeClr val="accent5"/>
                </a:solidFill>
              </a:rPr>
              <a:t>small online tests </a:t>
            </a:r>
          </a:p>
          <a:p>
            <a:pPr marL="342900" lvl="0" indent="-342900"/>
            <a:r>
              <a:rPr lang="en-GB" sz="3200" b="1" dirty="0" smtClean="0">
                <a:solidFill>
                  <a:schemeClr val="accent5"/>
                </a:solidFill>
              </a:rPr>
              <a:t>homework </a:t>
            </a:r>
            <a:endParaRPr lang="en-GB" sz="3200" b="1" dirty="0">
              <a:solidFill>
                <a:schemeClr val="accent5"/>
              </a:solidFill>
            </a:endParaRPr>
          </a:p>
          <a:p>
            <a:pPr marL="342900" lvl="0" indent="-342900"/>
            <a:r>
              <a:rPr lang="en-GB" sz="3200" b="1" dirty="0">
                <a:solidFill>
                  <a:schemeClr val="accent5"/>
                </a:solidFill>
              </a:rPr>
              <a:t>Equivalent to GCSE</a:t>
            </a:r>
          </a:p>
          <a:p>
            <a:pPr marL="342900" lvl="0" indent="-342900"/>
            <a:r>
              <a:rPr lang="en-GB" sz="3200" b="1" dirty="0" smtClean="0">
                <a:solidFill>
                  <a:schemeClr val="accent5"/>
                </a:solidFill>
              </a:rPr>
              <a:t>You get L3 credits</a:t>
            </a:r>
            <a:endParaRPr lang="en-GB" sz="3200" b="1" dirty="0">
              <a:solidFill>
                <a:schemeClr val="accent5"/>
              </a:solidFill>
            </a:endParaRPr>
          </a:p>
        </p:txBody>
      </p:sp>
      <p:pic>
        <p:nvPicPr>
          <p:cNvPr id="5" name="Picture 4" descr="Teaching with TLC: Math Mad Minut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78532">
            <a:off x="7851711" y="1864105"/>
            <a:ext cx="3561305" cy="356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458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738908"/>
            <a:ext cx="10960484" cy="58558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b="1" u="sng" dirty="0" smtClean="0">
                <a:solidFill>
                  <a:srgbClr val="0070C0"/>
                </a:solidFill>
              </a:rPr>
              <a:t>Unit 1</a:t>
            </a:r>
            <a:r>
              <a:rPr lang="en-GB" sz="2800" b="1" dirty="0" smtClean="0">
                <a:solidFill>
                  <a:srgbClr val="0070C0"/>
                </a:solidFill>
              </a:rPr>
              <a:t>:</a:t>
            </a:r>
          </a:p>
          <a:p>
            <a:r>
              <a:rPr lang="en-GB" sz="2800" dirty="0" smtClean="0"/>
              <a:t>Start with </a:t>
            </a:r>
            <a:r>
              <a:rPr lang="en-GB" b="1" dirty="0">
                <a:solidFill>
                  <a:schemeClr val="accent5"/>
                </a:solidFill>
              </a:rPr>
              <a:t>Interpreting and Presenting </a:t>
            </a:r>
            <a:r>
              <a:rPr lang="en-GB" sz="2800" b="1" dirty="0" smtClean="0">
                <a:solidFill>
                  <a:schemeClr val="accent5"/>
                </a:solidFill>
              </a:rPr>
              <a:t>Data</a:t>
            </a:r>
          </a:p>
          <a:p>
            <a:r>
              <a:rPr lang="en-GB" sz="2800" dirty="0" smtClean="0"/>
              <a:t>Draw some graphs and charts - </a:t>
            </a:r>
            <a:r>
              <a:rPr lang="en-GB" dirty="0" smtClean="0"/>
              <a:t>Bar</a:t>
            </a:r>
            <a:r>
              <a:rPr lang="en-GB" dirty="0"/>
              <a:t>, Line, Scatter, </a:t>
            </a:r>
            <a:r>
              <a:rPr lang="en-GB" dirty="0" smtClean="0"/>
              <a:t>etc……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/>
              <a:t> </a:t>
            </a:r>
            <a:r>
              <a:rPr lang="en-GB" sz="2800" dirty="0" smtClean="0"/>
              <a:t>  (please bring own pencil, eraser, ruler)</a:t>
            </a:r>
          </a:p>
          <a:p>
            <a:r>
              <a:rPr lang="en-GB" sz="2800" dirty="0" smtClean="0"/>
              <a:t>Tally chart and Frequency table;      </a:t>
            </a:r>
            <a:r>
              <a:rPr lang="en-GB" dirty="0" smtClean="0"/>
              <a:t>Finding </a:t>
            </a:r>
            <a:r>
              <a:rPr lang="en-GB" dirty="0"/>
              <a:t>the quartiles </a:t>
            </a:r>
            <a:endParaRPr lang="en-GB" sz="2800" dirty="0" smtClean="0"/>
          </a:p>
          <a:p>
            <a:r>
              <a:rPr lang="en-GB" dirty="0" smtClean="0"/>
              <a:t>Probability </a:t>
            </a:r>
            <a:endParaRPr lang="en-GB" sz="2800" dirty="0" smtClean="0"/>
          </a:p>
          <a:p>
            <a:r>
              <a:rPr lang="en-GB" sz="2800" dirty="0" smtClean="0"/>
              <a:t>Research methods: types of data collection</a:t>
            </a:r>
          </a:p>
          <a:p>
            <a:r>
              <a:rPr lang="en-GB" b="1" dirty="0" smtClean="0"/>
              <a:t>A Project </a:t>
            </a:r>
            <a:r>
              <a:rPr lang="en-GB" dirty="0" smtClean="0"/>
              <a:t>- Interpreting </a:t>
            </a:r>
            <a:r>
              <a:rPr lang="en-GB" dirty="0"/>
              <a:t>and Presenting a large set of data</a:t>
            </a:r>
          </a:p>
          <a:p>
            <a:r>
              <a:rPr lang="en-GB" dirty="0"/>
              <a:t>Drawing graphs to show the </a:t>
            </a:r>
            <a:r>
              <a:rPr lang="en-GB" dirty="0" smtClean="0"/>
              <a:t>correlation and conclude </a:t>
            </a:r>
            <a:endParaRPr lang="en-GB" b="1" dirty="0">
              <a:solidFill>
                <a:schemeClr val="accent5"/>
              </a:solidFill>
            </a:endParaRPr>
          </a:p>
          <a:p>
            <a:endParaRPr lang="en-GB" sz="2800" dirty="0" smtClean="0"/>
          </a:p>
          <a:p>
            <a:pPr marL="0" indent="0">
              <a:buNone/>
            </a:pPr>
            <a:r>
              <a:rPr lang="en-GB" sz="2800" b="1" u="sng" dirty="0" smtClean="0">
                <a:solidFill>
                  <a:srgbClr val="C00000"/>
                </a:solidFill>
              </a:rPr>
              <a:t>Unit 2</a:t>
            </a:r>
          </a:p>
          <a:p>
            <a:r>
              <a:rPr lang="en-GB" sz="2800" b="1" dirty="0" smtClean="0">
                <a:solidFill>
                  <a:srgbClr val="C00000"/>
                </a:solidFill>
              </a:rPr>
              <a:t>Calculation</a:t>
            </a:r>
            <a:r>
              <a:rPr lang="en-GB" sz="2800" dirty="0" smtClean="0"/>
              <a:t> involves: 4 rules of numbers, Fraction, Percentage, Measurement, Ratio and more……….</a:t>
            </a:r>
          </a:p>
          <a:p>
            <a:pPr marL="0" indent="0">
              <a:buNone/>
            </a:pPr>
            <a:endParaRPr lang="en-GB" sz="28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14143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  <a:latin typeface="Algerian" panose="04020705040A02060702" pitchFamily="82" charset="0"/>
              </a:rPr>
              <a:t>Today …………</a:t>
            </a:r>
            <a:endParaRPr lang="en-GB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Are you ready…………….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w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ith…....</a:t>
            </a:r>
          </a:p>
          <a:p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GB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Read and Interpret tables</a:t>
            </a:r>
          </a:p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Pictograms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       Or</a:t>
            </a:r>
          </a:p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Research project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 descr="Pen And Paper Free Stock Photo - Public Domain Picture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1344181"/>
            <a:ext cx="2660073" cy="1481137"/>
          </a:xfrm>
          <a:prstGeom prst="rect">
            <a:avLst/>
          </a:prstGeom>
        </p:spPr>
      </p:pic>
      <p:pic>
        <p:nvPicPr>
          <p:cNvPr id="6" name="Picture 5" descr="Herchel's Blog Spot: June 20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33527" y="1200727"/>
            <a:ext cx="1440874" cy="136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8601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206</Words>
  <Application>Microsoft Office PowerPoint</Application>
  <PresentationFormat>Custom</PresentationFormat>
  <Paragraphs>43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Application of Number https://www.maturskiradovi.net</vt:lpstr>
      <vt:lpstr>Slide 2</vt:lpstr>
      <vt:lpstr>Slide 3</vt:lpstr>
      <vt:lpstr>Slide 4</vt:lpstr>
      <vt:lpstr>Today …………</vt:lpstr>
    </vt:vector>
  </TitlesOfParts>
  <Company>Milton Keynes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of Number  6 credits</dc:title>
  <dc:creator>Piyali Mandal</dc:creator>
  <cp:lastModifiedBy>voodoo</cp:lastModifiedBy>
  <cp:revision>25</cp:revision>
  <dcterms:created xsi:type="dcterms:W3CDTF">2019-08-29T14:44:07Z</dcterms:created>
  <dcterms:modified xsi:type="dcterms:W3CDTF">2021-04-23T18:58:00Z</dcterms:modified>
</cp:coreProperties>
</file>